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4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069C926-10AD-4EC0-AAC0-12D8EB42E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15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E566C-5BA5-498A-A151-14CCB8852818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19377-628A-4DB1-92AE-E5E78A56B13D}" type="slidenum">
              <a:rPr lang="en-US"/>
              <a:pPr/>
              <a:t>10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65783D-230D-43F1-9A7D-B5DC9FBEAC07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79D80-31DA-4996-A226-70128A6796E1}" type="slidenum">
              <a:rPr lang="en-US"/>
              <a:pPr/>
              <a:t>12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F0CCD3-DA15-4217-BDCE-F19BCA0F332F}" type="slidenum">
              <a:rPr lang="en-US"/>
              <a:pPr/>
              <a:t>2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36BA1-3B86-4075-A2E3-467E298A4C62}" type="slidenum">
              <a:rPr lang="en-US"/>
              <a:pPr/>
              <a:t>3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6368B-10FA-4360-BA5B-6419E4F7EE7E}" type="slidenum">
              <a:rPr lang="en-US"/>
              <a:pPr/>
              <a:t>4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5B1861-EDA2-4685-9EA3-44C3AB8410C1}" type="slidenum">
              <a:rPr lang="en-US"/>
              <a:pPr/>
              <a:t>5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FB17D-D6CA-4C10-BCE9-47BE181ECDDB}" type="slidenum">
              <a:rPr lang="en-US"/>
              <a:pPr/>
              <a:t>6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0EE56-16AC-4057-8394-2CC0EF22AE8A}" type="slidenum">
              <a:rPr lang="en-US"/>
              <a:pPr/>
              <a:t>7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9F675-D9E5-4A1F-AE9D-32BA2013661D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9948A-103F-4A1B-9617-20AF9AF7F3B8}" type="slidenum">
              <a:rPr lang="en-US"/>
              <a:pPr/>
              <a:t>9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3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77CDD7A-687A-48D3-96D7-A5C6160DE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40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403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403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40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04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B9D30-0708-44DA-92F1-1E11830373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90235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50531-DC83-4180-A6C7-D4887A6273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171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CC0B4-1BCE-4943-A2A7-CE0E949C58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67166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841F9-3D3C-4BBF-9FF4-46A54BD7EB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39840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78215-C98E-4A39-A003-765D669662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38105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33ED9-4C9A-4BA0-8A95-ADDEEB2083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1311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B950C-40E4-4913-9536-E5C08C61E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37514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C48C4-AAAC-4EEA-BA4A-32C9D7D06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41378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0AD4F-055B-40A2-B143-196EF34FC2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7176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7B1A3-4CC9-4136-ABDA-5F1E54D11B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45772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311FE96-6210-4F05-BD5A-E34EBCB8979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30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301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301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301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301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30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30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/>
              <a:t>ДИНАМИКА ЛИЧНОСТИ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/>
              <a:t>МОТИВИ, КОНФЛИКТИ И ОДБРАНЕ</a:t>
            </a: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РЕШАВАЊЕ КОНФЛИКАТА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Cyrl-CS" dirty="0"/>
          </a:p>
          <a:p>
            <a:r>
              <a:rPr lang="sr-Cyrl-CS" sz="2800" b="1" dirty="0"/>
              <a:t>СВЕСНО, РАЦИОНАЛНО РЕШАВАЊЕ </a:t>
            </a:r>
            <a:r>
              <a:rPr lang="sr-Cyrl-CS" sz="2800" dirty="0"/>
              <a:t>(УВИД У СЕБЕ САМОГ И ОДЛУЧИВАЊЕ)</a:t>
            </a:r>
          </a:p>
          <a:p>
            <a:endParaRPr lang="sr-Cyrl-CS" sz="2800" dirty="0" smtClean="0"/>
          </a:p>
          <a:p>
            <a:r>
              <a:rPr lang="sr-Cyrl-CS" sz="2800" b="1" dirty="0" smtClean="0"/>
              <a:t>ПСЕУДО </a:t>
            </a:r>
            <a:r>
              <a:rPr lang="sr-Cyrl-CS" sz="2800" b="1" dirty="0"/>
              <a:t>РЕШАВАЊЕ КОНФЛИКАТА </a:t>
            </a:r>
            <a:r>
              <a:rPr lang="sr-Cyrl-CS" sz="2800" dirty="0"/>
              <a:t>(ПОТИСКИВАЊЕ И НЕГИРАЊЕ)</a:t>
            </a:r>
            <a:endParaRPr lang="en-US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МЕХАНИЗМИ ОДБРАНЕ</a:t>
            </a: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r-Cyrl-CS" sz="2400" dirty="0"/>
          </a:p>
          <a:p>
            <a:pPr>
              <a:lnSpc>
                <a:spcPct val="90000"/>
              </a:lnSpc>
            </a:pPr>
            <a:r>
              <a:rPr lang="sr-Cyrl-CS" sz="2800" dirty="0"/>
              <a:t>Механизми одбране</a:t>
            </a:r>
            <a:r>
              <a:rPr lang="sr-Cyrl-CS" sz="2400" dirty="0"/>
              <a:t> – револт ега против мучних афеката (Фројд)</a:t>
            </a:r>
          </a:p>
          <a:p>
            <a:pPr>
              <a:lnSpc>
                <a:spcPct val="90000"/>
              </a:lnSpc>
            </a:pPr>
            <a:r>
              <a:rPr lang="sr-Cyrl-CS" sz="2800" dirty="0"/>
              <a:t>Карактеристике механизама одбране: </a:t>
            </a:r>
          </a:p>
          <a:p>
            <a:pPr lvl="1">
              <a:lnSpc>
                <a:spcPct val="90000"/>
              </a:lnSpc>
            </a:pPr>
            <a:r>
              <a:rPr lang="sr-Cyrl-CS" sz="2400" i="1" dirty="0"/>
              <a:t>несвесни </a:t>
            </a:r>
          </a:p>
          <a:p>
            <a:pPr lvl="1">
              <a:lnSpc>
                <a:spcPct val="90000"/>
              </a:lnSpc>
            </a:pPr>
            <a:r>
              <a:rPr lang="sr-Cyrl-CS" sz="2400" i="1" dirty="0"/>
              <a:t>аутоматски </a:t>
            </a:r>
          </a:p>
          <a:p>
            <a:pPr lvl="1">
              <a:lnSpc>
                <a:spcPct val="90000"/>
              </a:lnSpc>
            </a:pPr>
            <a:r>
              <a:rPr lang="sr-Cyrl-CS" sz="2400" i="1" dirty="0"/>
              <a:t>кривотворе стварност </a:t>
            </a:r>
          </a:p>
          <a:p>
            <a:pPr>
              <a:lnSpc>
                <a:spcPct val="90000"/>
              </a:lnSpc>
            </a:pPr>
            <a:r>
              <a:rPr lang="sr-Cyrl-CS" sz="2800" dirty="0" smtClean="0"/>
              <a:t>Мотиви одбране</a:t>
            </a:r>
            <a:r>
              <a:rPr lang="sr-Cyrl-CS" sz="2400" dirty="0" smtClean="0"/>
              <a:t> </a:t>
            </a:r>
            <a:r>
              <a:rPr lang="sr-Cyrl-CS" sz="2400" dirty="0"/>
              <a:t>(страх, стид, осећање кривице) </a:t>
            </a:r>
          </a:p>
          <a:p>
            <a:pPr>
              <a:lnSpc>
                <a:spcPct val="90000"/>
              </a:lnSpc>
            </a:pPr>
            <a:r>
              <a:rPr lang="sr-Cyrl-CS" sz="2800" smtClean="0"/>
              <a:t>Циљ одбране</a:t>
            </a:r>
            <a:r>
              <a:rPr lang="sr-Cyrl-CS" sz="2400" smtClean="0"/>
              <a:t> </a:t>
            </a:r>
            <a:r>
              <a:rPr lang="sr-Cyrl-CS" sz="2400" dirty="0"/>
              <a:t>(заштита од нагона и афеката) 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ВРСТЕ МЕХАНИЗАМА ОДБРАНЕ</a:t>
            </a: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sr-Cyrl-CS"/>
          </a:p>
          <a:p>
            <a:r>
              <a:rPr lang="sr-Cyrl-CS" sz="3200"/>
              <a:t>Успешни механизми одбране:</a:t>
            </a:r>
            <a:r>
              <a:rPr lang="sr-Cyrl-CS"/>
              <a:t> </a:t>
            </a:r>
          </a:p>
          <a:p>
            <a:r>
              <a:rPr lang="sr-Cyrl-CS" i="1"/>
              <a:t>Сублимација</a:t>
            </a:r>
          </a:p>
          <a:p>
            <a:r>
              <a:rPr lang="sr-Cyrl-CS" i="1"/>
              <a:t>Регресија у служби ега</a:t>
            </a:r>
          </a:p>
          <a:p>
            <a:endParaRPr lang="en-US" sz="2400" i="1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r-Cyrl-CS" sz="3200" dirty="0"/>
              <a:t>Неуспешни мех.:</a:t>
            </a:r>
            <a:r>
              <a:rPr lang="sr-Cyrl-CS" dirty="0"/>
              <a:t> </a:t>
            </a:r>
          </a:p>
          <a:p>
            <a:r>
              <a:rPr lang="sr-Cyrl-CS" i="1" dirty="0"/>
              <a:t>Порицање</a:t>
            </a:r>
            <a:endParaRPr lang="en-US" i="1" dirty="0"/>
          </a:p>
          <a:p>
            <a:r>
              <a:rPr lang="sr-Cyrl-CS" i="1" dirty="0"/>
              <a:t>Потискивање</a:t>
            </a:r>
            <a:endParaRPr lang="en-US" i="1" dirty="0"/>
          </a:p>
          <a:p>
            <a:r>
              <a:rPr lang="sr-Cyrl-CS" i="1" dirty="0"/>
              <a:t>Негирање</a:t>
            </a:r>
            <a:endParaRPr lang="en-US" i="1" dirty="0"/>
          </a:p>
          <a:p>
            <a:r>
              <a:rPr lang="sr-Cyrl-CS" i="1" dirty="0"/>
              <a:t>Пројекција</a:t>
            </a:r>
            <a:r>
              <a:rPr lang="en-US" i="1" dirty="0"/>
              <a:t> </a:t>
            </a:r>
          </a:p>
          <a:p>
            <a:r>
              <a:rPr lang="sr-Cyrl-CS" i="1"/>
              <a:t>Рационализација</a:t>
            </a:r>
            <a:r>
              <a:rPr lang="en-US" i="1" dirty="0"/>
              <a:t> </a:t>
            </a:r>
          </a:p>
          <a:p>
            <a:r>
              <a:rPr lang="sr-Cyrl-CS" i="1" dirty="0"/>
              <a:t>Идентификација</a:t>
            </a:r>
            <a:r>
              <a:rPr lang="en-US" i="1" dirty="0"/>
              <a:t> </a:t>
            </a:r>
          </a:p>
          <a:p>
            <a:r>
              <a:rPr lang="sr-Cyrl-CS" i="1" dirty="0"/>
              <a:t>Реактивна формација</a:t>
            </a:r>
            <a:r>
              <a:rPr lang="en-US" i="1" dirty="0"/>
              <a:t> </a:t>
            </a:r>
          </a:p>
          <a:p>
            <a:r>
              <a:rPr lang="sr-Cyrl-CS" i="1" dirty="0"/>
              <a:t>Регресија </a:t>
            </a:r>
            <a:r>
              <a:rPr lang="en-US" i="1" dirty="0"/>
              <a:t> </a:t>
            </a:r>
            <a:endParaRPr lang="sr-Cyrl-CS" i="1" dirty="0"/>
          </a:p>
          <a:p>
            <a:endParaRPr lang="en-US" i="1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МОТИВИ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sr-Cyrl-CS" sz="2800"/>
              <a:t>МОТИВ - унутрашњи чинилац који подстиче, контролише и регулише неку активност.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sr-Cyrl-CS" sz="2800"/>
              <a:t>МОТИВИ (инстинкти, нагони, потребе, намере, жеље, црте)</a:t>
            </a:r>
          </a:p>
          <a:p>
            <a:pPr>
              <a:lnSpc>
                <a:spcPct val="90000"/>
              </a:lnSpc>
            </a:pPr>
            <a:r>
              <a:rPr lang="sr-Cyrl-CS" sz="2800"/>
              <a:t>ВРСТЕ МОТИВА (недостатка и обиља; биолошки и социјални; примарни и секундарни; свесни и несвесни)</a:t>
            </a:r>
          </a:p>
          <a:p>
            <a:pPr>
              <a:lnSpc>
                <a:spcPct val="90000"/>
              </a:lnSpc>
            </a:pPr>
            <a:r>
              <a:rPr lang="sr-Cyrl-CS" sz="2800"/>
              <a:t>МОТИВАЦИЈА: процес покретања и регулисања циљу усмерене активности.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МОТИВАЦИОНИ КРУГ</a:t>
            </a:r>
            <a:r>
              <a:rPr lang="en-US" sz="4000"/>
              <a:t/>
            </a:r>
            <a:br>
              <a:rPr lang="en-US" sz="4000"/>
            </a:br>
            <a:endParaRPr lang="en-US" sz="400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295400" y="1339850"/>
          <a:ext cx="6400800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6" r:id="rId4" imgW="3243600" imgH="2886120" progId="CorelDRAW.Graphic.12">
                  <p:embed/>
                </p:oleObj>
              </mc:Choice>
              <mc:Fallback>
                <p:oleObj r:id="rId4" imgW="3243600" imgH="2886120" progId="CorelDRAW.Graphic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339850"/>
                        <a:ext cx="6400800" cy="5141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sr-Cyrl-CS" dirty="0"/>
              <a:t>ФРУСТРАЦИЈА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Cyrl-CS" sz="2800" b="1" dirty="0"/>
              <a:t>Фрустрација</a:t>
            </a:r>
            <a:r>
              <a:rPr lang="sr-Cyrl-CS" sz="2400" b="1" dirty="0"/>
              <a:t> </a:t>
            </a:r>
            <a:r>
              <a:rPr lang="sr-Cyrl-CS" sz="2400" dirty="0"/>
              <a:t>– спречавање, ометање задовољења мотива</a:t>
            </a:r>
          </a:p>
          <a:p>
            <a:pPr>
              <a:lnSpc>
                <a:spcPct val="90000"/>
              </a:lnSpc>
            </a:pPr>
            <a:r>
              <a:rPr lang="sr-Cyrl-CS" sz="2400" i="1" dirty="0"/>
              <a:t>Ситуација</a:t>
            </a:r>
            <a:r>
              <a:rPr lang="sr-Cyrl-CS" sz="2400" dirty="0"/>
              <a:t> и </a:t>
            </a:r>
            <a:r>
              <a:rPr lang="sr-Cyrl-CS" sz="2400" i="1" dirty="0"/>
              <a:t>доживљај</a:t>
            </a:r>
            <a:r>
              <a:rPr lang="sr-Cyrl-CS" sz="2400" dirty="0"/>
              <a:t> фрустрације (непријатне емоције: разочарење, нелагодност, страх, бес)</a:t>
            </a:r>
          </a:p>
          <a:p>
            <a:pPr>
              <a:lnSpc>
                <a:spcPct val="90000"/>
              </a:lnSpc>
            </a:pPr>
            <a:r>
              <a:rPr lang="sr-Cyrl-CS" sz="2400" i="1" dirty="0" smtClean="0"/>
              <a:t>Извор</a:t>
            </a:r>
            <a:r>
              <a:rPr lang="sr-Cyrl-CS" sz="2400" dirty="0" smtClean="0"/>
              <a:t> </a:t>
            </a:r>
            <a:r>
              <a:rPr lang="sr-Cyrl-CS" sz="2400" dirty="0"/>
              <a:t>фрустрације (тешко уклоњиве физичке, социјалне, моралне, психолошке препреке)</a:t>
            </a:r>
          </a:p>
          <a:p>
            <a:pPr>
              <a:lnSpc>
                <a:spcPct val="90000"/>
              </a:lnSpc>
            </a:pPr>
            <a:r>
              <a:rPr lang="sr-Cyrl-CS" sz="2400" dirty="0" smtClean="0"/>
              <a:t>Значај </a:t>
            </a:r>
            <a:r>
              <a:rPr lang="sr-Cyrl-CS" sz="2400" dirty="0"/>
              <a:t>и последице фрустрације (позитивне и негативне; краткотрајне и дуготрајне)</a:t>
            </a:r>
          </a:p>
          <a:p>
            <a:pPr>
              <a:lnSpc>
                <a:spcPct val="90000"/>
              </a:lnSpc>
            </a:pPr>
            <a:r>
              <a:rPr lang="sr-Cyrl-CS" sz="2800" dirty="0"/>
              <a:t>Реакције на фрустрацију:</a:t>
            </a:r>
          </a:p>
          <a:p>
            <a:pPr>
              <a:lnSpc>
                <a:spcPct val="90000"/>
              </a:lnSpc>
            </a:pPr>
            <a:r>
              <a:rPr lang="sr-Cyrl-CS" sz="2400" i="1" dirty="0"/>
              <a:t>Конструктивне</a:t>
            </a:r>
            <a:r>
              <a:rPr lang="sr-Cyrl-CS" sz="2400" dirty="0"/>
              <a:t> (нови циљ, стратегија, појачан напор</a:t>
            </a:r>
            <a:r>
              <a:rPr lang="sr-Cyrl-CS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sr-Cyrl-CS" sz="2400" i="1" dirty="0" smtClean="0"/>
              <a:t>Неконструктивне</a:t>
            </a:r>
            <a:r>
              <a:rPr lang="sr-Cyrl-CS" sz="2400" dirty="0" smtClean="0"/>
              <a:t> </a:t>
            </a:r>
            <a:r>
              <a:rPr lang="sr-Cyrl-CS" sz="2400" dirty="0"/>
              <a:t>(агресија, депресија, </a:t>
            </a:r>
            <a:r>
              <a:rPr lang="sr-Cyrl-CS" sz="2400" dirty="0" smtClean="0"/>
              <a:t>регресија, механизми одбране)</a:t>
            </a:r>
            <a:endParaRPr lang="sr-Cyrl-CS" sz="2400" dirty="0"/>
          </a:p>
          <a:p>
            <a:pPr>
              <a:lnSpc>
                <a:spcPct val="90000"/>
              </a:lnSpc>
            </a:pPr>
            <a:r>
              <a:rPr lang="sr-Cyrl-CS" sz="2400" dirty="0"/>
              <a:t>Толеранција на фрустрацију (отпорност, подношење)</a:t>
            </a:r>
          </a:p>
          <a:p>
            <a:pPr>
              <a:lnSpc>
                <a:spcPct val="90000"/>
              </a:lnSpc>
            </a:pPr>
            <a:endParaRPr lang="sr-Cyrl-CS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СТРЕС, СТРЕСОР И СТРЕСНА РЕАКЦИЈА  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b="1" dirty="0"/>
              <a:t>Стрес</a:t>
            </a:r>
            <a:r>
              <a:rPr lang="sr-Cyrl-CS" dirty="0"/>
              <a:t> - неспецифичан притисак околине на организам и његова реакција на притисак.</a:t>
            </a:r>
          </a:p>
          <a:p>
            <a:r>
              <a:rPr lang="sr-Cyrl-CS" i="1" dirty="0"/>
              <a:t>Стресор</a:t>
            </a:r>
            <a:r>
              <a:rPr lang="sr-Cyrl-CS" dirty="0"/>
              <a:t> (физички, психички, социјални) и </a:t>
            </a:r>
            <a:r>
              <a:rPr lang="sr-Cyrl-CS" i="1" dirty="0"/>
              <a:t>дистрес</a:t>
            </a:r>
            <a:r>
              <a:rPr lang="sr-Cyrl-CS" dirty="0"/>
              <a:t> (рђави, штетни стрес)</a:t>
            </a:r>
          </a:p>
          <a:p>
            <a:r>
              <a:rPr lang="sr-Cyrl-CS" b="1" dirty="0"/>
              <a:t>Општа адаптивна реакција</a:t>
            </a:r>
            <a:r>
              <a:rPr lang="sr-Cyrl-CS" dirty="0"/>
              <a:t> </a:t>
            </a:r>
            <a:endParaRPr lang="sr-Cyrl-CS" dirty="0" smtClean="0"/>
          </a:p>
          <a:p>
            <a:pPr marL="0" indent="0">
              <a:buNone/>
            </a:pPr>
            <a:r>
              <a:rPr lang="sr-Cyrl-CS" dirty="0" smtClean="0"/>
              <a:t>(</a:t>
            </a:r>
            <a:r>
              <a:rPr lang="sr-Cyrl-CS" i="1" dirty="0"/>
              <a:t>фаза аларма -  отпора - исцрпљености</a:t>
            </a:r>
            <a:r>
              <a:rPr lang="sr-Cyrl-CS" dirty="0"/>
              <a:t>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КАКО ПРЕПОЗНАТИ СТРЕС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r-Cyrl-CS" b="1" dirty="0"/>
              <a:t>Симптоми стреса:</a:t>
            </a:r>
          </a:p>
          <a:p>
            <a:r>
              <a:rPr lang="sr-Cyrl-CS" sz="2400" i="1" dirty="0" smtClean="0"/>
              <a:t>Умор </a:t>
            </a:r>
          </a:p>
          <a:p>
            <a:r>
              <a:rPr lang="sr-Cyrl-CS" sz="2400" i="1" dirty="0" smtClean="0"/>
              <a:t>Растресеност </a:t>
            </a:r>
            <a:endParaRPr lang="sr-Cyrl-CS" sz="2400" i="1" dirty="0"/>
          </a:p>
          <a:p>
            <a:r>
              <a:rPr lang="sr-Cyrl-CS" sz="2400" i="1" dirty="0"/>
              <a:t>Анксиозност</a:t>
            </a:r>
          </a:p>
          <a:p>
            <a:r>
              <a:rPr lang="sr-Cyrl-CS" sz="2400" i="1" dirty="0"/>
              <a:t>Депресија</a:t>
            </a:r>
          </a:p>
          <a:p>
            <a:r>
              <a:rPr lang="sr-Cyrl-CS" sz="2400" i="1" dirty="0"/>
              <a:t>Нервоза</a:t>
            </a:r>
          </a:p>
          <a:p>
            <a:r>
              <a:rPr lang="sr-Cyrl-CS" sz="2400" i="1" dirty="0"/>
              <a:t>Поремећаји </a:t>
            </a:r>
            <a:r>
              <a:rPr lang="sr-Cyrl-CS" sz="2400" i="1" dirty="0" smtClean="0"/>
              <a:t>апетита</a:t>
            </a:r>
          </a:p>
          <a:p>
            <a:r>
              <a:rPr lang="sr-Cyrl-CS" sz="2400" i="1" dirty="0" smtClean="0"/>
              <a:t>Поремећаји сна</a:t>
            </a:r>
          </a:p>
          <a:p>
            <a:r>
              <a:rPr lang="sr-Cyrl-CS" sz="2400" i="1" dirty="0" smtClean="0"/>
              <a:t>Импотенција </a:t>
            </a:r>
            <a:endParaRPr lang="sr-Cyrl-CS" sz="2400" i="1" dirty="0"/>
          </a:p>
          <a:p>
            <a:endParaRPr lang="en-US" i="1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r-Cyrl-CS" i="1"/>
              <a:t>Улога стреса:</a:t>
            </a:r>
          </a:p>
          <a:p>
            <a:r>
              <a:rPr lang="sr-Cyrl-CS"/>
              <a:t>Позитивна</a:t>
            </a:r>
          </a:p>
          <a:p>
            <a:r>
              <a:rPr lang="sr-Cyrl-CS"/>
              <a:t>Негативна 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51207" name="Picture 7" descr="v112114p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276600"/>
            <a:ext cx="3602038" cy="233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СТРАТЕГИЈЕ ПРЕВАЗИЛАЖЕЊА</a:t>
            </a:r>
            <a:br>
              <a:rPr lang="sr-Cyrl-CS" sz="4000"/>
            </a:br>
            <a:r>
              <a:rPr lang="sr-Cyrl-CS" sz="4000"/>
              <a:t>СТРЕСА</a:t>
            </a:r>
            <a:endParaRPr lang="en-US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r-Cyrl-CS" sz="2400" dirty="0" smtClean="0"/>
          </a:p>
          <a:p>
            <a:pPr>
              <a:lnSpc>
                <a:spcPct val="90000"/>
              </a:lnSpc>
            </a:pPr>
            <a:r>
              <a:rPr lang="sr-Cyrl-CS" sz="2400" dirty="0" smtClean="0"/>
              <a:t>Уклањање дистресора</a:t>
            </a:r>
          </a:p>
          <a:p>
            <a:pPr>
              <a:lnSpc>
                <a:spcPct val="90000"/>
              </a:lnSpc>
            </a:pPr>
            <a:r>
              <a:rPr lang="sr-Cyrl-CS" sz="2400" dirty="0" smtClean="0"/>
              <a:t>Контролисање стресне ситуације</a:t>
            </a:r>
            <a:endParaRPr lang="sr-Cyrl-CS" sz="2400" dirty="0"/>
          </a:p>
          <a:p>
            <a:pPr>
              <a:lnSpc>
                <a:spcPct val="90000"/>
              </a:lnSpc>
            </a:pPr>
            <a:r>
              <a:rPr lang="sr-Cyrl-CS" sz="2400" dirty="0"/>
              <a:t>Успешнији начини адаптације </a:t>
            </a:r>
          </a:p>
          <a:p>
            <a:pPr>
              <a:lnSpc>
                <a:spcPct val="90000"/>
              </a:lnSpc>
            </a:pPr>
            <a:r>
              <a:rPr lang="sr-Cyrl-CS" sz="2400" dirty="0"/>
              <a:t>Редефинисање ситуације</a:t>
            </a:r>
          </a:p>
          <a:p>
            <a:pPr>
              <a:lnSpc>
                <a:spcPct val="90000"/>
              </a:lnSpc>
            </a:pPr>
            <a:r>
              <a:rPr lang="sr-Cyrl-CS" sz="2400" dirty="0"/>
              <a:t>Бољи увид у себе самог</a:t>
            </a:r>
          </a:p>
          <a:p>
            <a:pPr>
              <a:lnSpc>
                <a:spcPct val="90000"/>
              </a:lnSpc>
            </a:pPr>
            <a:r>
              <a:rPr lang="sr-Cyrl-CS" sz="2400" dirty="0" smtClean="0"/>
              <a:t>Социјална </a:t>
            </a:r>
            <a:r>
              <a:rPr lang="sr-Cyrl-CS" sz="2400" dirty="0"/>
              <a:t>подршка</a:t>
            </a:r>
          </a:p>
          <a:p>
            <a:pPr>
              <a:lnSpc>
                <a:spcPct val="90000"/>
              </a:lnSpc>
            </a:pPr>
            <a:r>
              <a:rPr lang="sr-Cyrl-CS" sz="2400" dirty="0"/>
              <a:t>Аутосугестија</a:t>
            </a:r>
          </a:p>
          <a:p>
            <a:pPr>
              <a:lnSpc>
                <a:spcPct val="90000"/>
              </a:lnSpc>
            </a:pPr>
            <a:r>
              <a:rPr lang="sr-Cyrl-CS" sz="2400" dirty="0"/>
              <a:t>Стоичко прихватање ситуације</a:t>
            </a:r>
          </a:p>
          <a:p>
            <a:pPr>
              <a:lnSpc>
                <a:spcPct val="90000"/>
              </a:lnSpc>
            </a:pPr>
            <a:r>
              <a:rPr lang="sr-Cyrl-CS" sz="2400" dirty="0" smtClean="0"/>
              <a:t>Емоционално </a:t>
            </a:r>
            <a:r>
              <a:rPr lang="sr-Cyrl-CS" sz="2400" dirty="0"/>
              <a:t>пражњење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КОНФЛИКТИ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Cyrl-CS" sz="2800" dirty="0" smtClean="0"/>
          </a:p>
          <a:p>
            <a:r>
              <a:rPr lang="sr-Cyrl-CS" sz="2800" dirty="0" smtClean="0"/>
              <a:t>Конфликт </a:t>
            </a:r>
            <a:r>
              <a:rPr lang="sr-Cyrl-CS" sz="2800" dirty="0"/>
              <a:t>(лат. </a:t>
            </a:r>
            <a:r>
              <a:rPr lang="sr-Latn-CS" sz="2800" i="1" dirty="0"/>
              <a:t>conflictus </a:t>
            </a:r>
            <a:r>
              <a:rPr lang="sr-Latn-CS" sz="2800" dirty="0"/>
              <a:t>=</a:t>
            </a:r>
            <a:r>
              <a:rPr lang="sr-Cyrl-CS" sz="2800" dirty="0"/>
              <a:t> сукоб, судар) унутрашњи сукоб опречних мотива или циљева.</a:t>
            </a:r>
          </a:p>
          <a:p>
            <a:r>
              <a:rPr lang="sr-Cyrl-CS" sz="2800" dirty="0"/>
              <a:t>Фројдово схватање конфликта (ирационалан, несвестан, инфантилан)</a:t>
            </a:r>
          </a:p>
          <a:p>
            <a:r>
              <a:rPr lang="sr-Cyrl-CS" sz="2800" dirty="0"/>
              <a:t>Схватање Адлера, Јунга, Фрома, Хорнајеве  </a:t>
            </a:r>
            <a:endParaRPr lang="en-US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ТИПОВИ КОНФЛИКАТА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Cyrl-CS" sz="2400"/>
              <a:t>КОНФЛИКТ ДВОСТРУКОГ ПРИВЛАЧЕЊА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	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r-Cyrl-CS" sz="2400"/>
          </a:p>
          <a:p>
            <a:pPr>
              <a:lnSpc>
                <a:spcPct val="90000"/>
              </a:lnSpc>
            </a:pPr>
            <a:r>
              <a:rPr lang="sr-Cyrl-CS" sz="2400"/>
              <a:t>КОНФЛИКТ ИСТОВРЕМЕНОГ ОДБИЈАЊА И ПРИВЛАЧЕЊА</a:t>
            </a:r>
          </a:p>
          <a:p>
            <a:pPr>
              <a:lnSpc>
                <a:spcPct val="90000"/>
              </a:lnSpc>
            </a:pPr>
            <a:endParaRPr lang="sr-Cyrl-C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Cyrl-CS" sz="2400" b="1"/>
              <a:t>	 </a:t>
            </a:r>
            <a:endParaRPr lang="ru-RU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r-Cyrl-CS" sz="2400"/>
          </a:p>
          <a:p>
            <a:pPr>
              <a:lnSpc>
                <a:spcPct val="90000"/>
              </a:lnSpc>
            </a:pPr>
            <a:r>
              <a:rPr lang="sr-Cyrl-CS" sz="2400"/>
              <a:t>КОНФЛИКТ ДВОСТРУКОГ ОДБИЈАЊА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	</a:t>
            </a:r>
            <a:endParaRPr lang="sr-Cyrl-C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971800" y="2057400"/>
          <a:ext cx="29718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r:id="rId4" imgW="3353400" imgH="828720" progId="CorelDRAW.Graphic.12">
                  <p:embed/>
                </p:oleObj>
              </mc:Choice>
              <mc:Fallback>
                <p:oleObj r:id="rId4" imgW="3353400" imgH="828720" progId="CorelDRAW.Graphic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057400"/>
                        <a:ext cx="29718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048000" y="5257800"/>
          <a:ext cx="30480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r:id="rId6" imgW="3353400" imgH="828720" progId="CorelDRAW.Graphic.12">
                  <p:embed/>
                </p:oleObj>
              </mc:Choice>
              <mc:Fallback>
                <p:oleObj r:id="rId6" imgW="3353400" imgH="828720" progId="CorelDRAW.Graphic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257800"/>
                        <a:ext cx="30480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3124200" y="3581400"/>
          <a:ext cx="2514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r:id="rId8" imgW="2059920" imgH="797760" progId="CorelDRAW.Graphic.12">
                  <p:embed/>
                </p:oleObj>
              </mc:Choice>
              <mc:Fallback>
                <p:oleObj r:id="rId8" imgW="2059920" imgH="797760" progId="CorelDRAW.Graphic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581400"/>
                        <a:ext cx="25146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348</TotalTime>
  <Words>381</Words>
  <Application>Microsoft Office PowerPoint</Application>
  <PresentationFormat>On-screen Show (4:3)</PresentationFormat>
  <Paragraphs>102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Slit</vt:lpstr>
      <vt:lpstr>CorelDRAW.Graphic.12</vt:lpstr>
      <vt:lpstr>ДИНАМИКА ЛИЧНОСТИ</vt:lpstr>
      <vt:lpstr>МОТИВИ</vt:lpstr>
      <vt:lpstr>МОТИВАЦИОНИ КРУГ </vt:lpstr>
      <vt:lpstr>ФРУСТРАЦИЈА</vt:lpstr>
      <vt:lpstr>СТРЕС, СТРЕСОР И СТРЕСНА РЕАКЦИЈА  </vt:lpstr>
      <vt:lpstr>КАКО ПРЕПОЗНАТИ СТРЕС</vt:lpstr>
      <vt:lpstr>СТРАТЕГИЈЕ ПРЕВАЗИЛАЖЕЊА СТРЕСА</vt:lpstr>
      <vt:lpstr>КОНФЛИКТИ</vt:lpstr>
      <vt:lpstr>ТИПОВИ КОНФЛИКАТА</vt:lpstr>
      <vt:lpstr>РЕШАВАЊЕ КОНФЛИКАТА</vt:lpstr>
      <vt:lpstr>МЕХАНИЗМИ ОДБРАНЕ</vt:lpstr>
      <vt:lpstr>ВРСТЕ МЕХАНИЗАМА ОДБРАНЕ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ЛИЧНОСТИ</dc:title>
  <dc:creator>Zarko</dc:creator>
  <cp:lastModifiedBy>zarko</cp:lastModifiedBy>
  <cp:revision>35</cp:revision>
  <dcterms:created xsi:type="dcterms:W3CDTF">2006-05-29T17:39:43Z</dcterms:created>
  <dcterms:modified xsi:type="dcterms:W3CDTF">2013-06-04T08:04:21Z</dcterms:modified>
</cp:coreProperties>
</file>